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65" r:id="rId2"/>
    <p:sldId id="341" r:id="rId3"/>
    <p:sldId id="310" r:id="rId4"/>
    <p:sldId id="328" r:id="rId5"/>
    <p:sldId id="335" r:id="rId6"/>
    <p:sldId id="330" r:id="rId7"/>
    <p:sldId id="329" r:id="rId8"/>
    <p:sldId id="326" r:id="rId9"/>
    <p:sldId id="331" r:id="rId10"/>
    <p:sldId id="336" r:id="rId11"/>
    <p:sldId id="338" r:id="rId12"/>
    <p:sldId id="342" r:id="rId13"/>
    <p:sldId id="337" r:id="rId14"/>
    <p:sldId id="311" r:id="rId15"/>
    <p:sldId id="316" r:id="rId16"/>
    <p:sldId id="318" r:id="rId17"/>
    <p:sldId id="332" r:id="rId18"/>
    <p:sldId id="333" r:id="rId19"/>
    <p:sldId id="339" r:id="rId20"/>
    <p:sldId id="334" r:id="rId21"/>
    <p:sldId id="340" r:id="rId22"/>
    <p:sldId id="319" r:id="rId23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yterlinde, J.C.M. (Matthijs)" initials="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A4BDDC"/>
    <a:srgbClr val="E9EDB5"/>
    <a:srgbClr val="DDE38D"/>
    <a:srgbClr val="CDD658"/>
    <a:srgbClr val="7BE35F"/>
    <a:srgbClr val="E2F1F6"/>
    <a:srgbClr val="2C8622"/>
    <a:srgbClr val="E6F0E0"/>
    <a:srgbClr val="EF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531" autoAdjust="0"/>
  </p:normalViewPr>
  <p:slideViewPr>
    <p:cSldViewPr>
      <p:cViewPr>
        <p:scale>
          <a:sx n="86" d="100"/>
          <a:sy n="86" d="100"/>
        </p:scale>
        <p:origin x="-504" y="8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5179-A165-4D2F-ACBB-7096B952D48B}" type="datetimeFigureOut">
              <a:rPr lang="nl-BE" smtClean="0"/>
              <a:t>29/10/2013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4428-AC26-4296-8AA6-DF062C1AAA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5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F65259-B781-4EB1-BCFC-39DA8E48011D}" type="datetimeFigureOut">
              <a:rPr lang="de-DE"/>
              <a:pPr>
                <a:defRPr/>
              </a:pPr>
              <a:t>29.10.2013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4177EE-6782-4E3E-BB62-B2AAE1CA98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78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factors</a:t>
            </a:r>
          </a:p>
          <a:p>
            <a:r>
              <a:rPr lang="en-US" dirty="0" err="1" smtClean="0"/>
              <a:t>Behavioural</a:t>
            </a:r>
            <a:r>
              <a:rPr lang="en-US" dirty="0" smtClean="0"/>
              <a:t> &amp; situational</a:t>
            </a:r>
          </a:p>
          <a:p>
            <a:r>
              <a:rPr lang="en-US" dirty="0" smtClean="0"/>
              <a:t>Conscious and habitual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77EE-6782-4E3E-BB62-B2AAE1CA984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2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77EE-6782-4E3E-BB62-B2AAE1CA984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4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points:</a:t>
            </a:r>
          </a:p>
          <a:p>
            <a:r>
              <a:rPr lang="en-US" dirty="0" smtClean="0"/>
              <a:t>Diversity of</a:t>
            </a:r>
            <a:r>
              <a:rPr lang="en-US" baseline="0" dirty="0" smtClean="0"/>
              <a:t> </a:t>
            </a:r>
            <a:r>
              <a:rPr lang="en-US" dirty="0" smtClean="0"/>
              <a:t>Variety of factors certainly not only monetary incentives</a:t>
            </a:r>
          </a:p>
          <a:p>
            <a:r>
              <a:rPr lang="en-US" dirty="0" smtClean="0"/>
              <a:t>For each end-user, different factors will play</a:t>
            </a:r>
            <a:r>
              <a:rPr lang="en-US" baseline="0" dirty="0" smtClean="0"/>
              <a:t> a role</a:t>
            </a:r>
            <a:endParaRPr lang="en-US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77EE-6782-4E3E-BB62-B2AAE1CA984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88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36576" y="6453932"/>
            <a:ext cx="1224136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20.12.2012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64768" y="6453932"/>
            <a:ext cx="583264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S3C Kickoff Meeting, Milano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59614" y="6453337"/>
            <a:ext cx="77390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C0E8-6752-42BC-ABAE-9E54BA1967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Textmasterformat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 smtClean="0"/>
              <a:t>12.09.2013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dirty="0" smtClean="0"/>
              <a:t>ADB Meeting,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068F-C80B-4502-A827-F72971B64B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-17197" y="6335610"/>
            <a:ext cx="9923198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6381328"/>
            <a:ext cx="9906000" cy="468000"/>
          </a:xfrm>
          <a:prstGeom prst="rect">
            <a:avLst/>
          </a:prstGeom>
          <a:solidFill>
            <a:srgbClr val="DDE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1974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484785"/>
            <a:ext cx="4375150" cy="4641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484785"/>
            <a:ext cx="4375150" cy="4641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 smtClean="0"/>
              <a:t>12.09.2013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ADB meeting, Brussels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8914-5C39-4E42-91AD-4220215A15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484784"/>
            <a:ext cx="4376870" cy="69009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484784"/>
            <a:ext cx="4378590" cy="69009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20.12.2012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S3C Kickoff Meeting, Milano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A69A-BBA3-49CF-80DA-4069830429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 smtClean="0"/>
              <a:t>12.09.2013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ADB Meeting, Brussels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546D-680A-4925-BD3D-2D0718F0DF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20.12.2012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S3C Kickoff Meeting, Milano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2FC4-25CA-4399-8B33-30CFA0FFBD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7197" y="6335610"/>
            <a:ext cx="9923198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6381328"/>
            <a:ext cx="9906000" cy="468000"/>
          </a:xfrm>
          <a:prstGeom prst="rect">
            <a:avLst/>
          </a:prstGeom>
          <a:solidFill>
            <a:srgbClr val="DDE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-27384"/>
            <a:ext cx="9906000" cy="936000"/>
          </a:xfrm>
          <a:prstGeom prst="rect">
            <a:avLst/>
          </a:prstGeom>
          <a:solidFill>
            <a:srgbClr val="DDE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de-DE"/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507339" y="116632"/>
            <a:ext cx="76860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196752"/>
            <a:ext cx="8915400" cy="49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47019" y="6453932"/>
            <a:ext cx="3029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Ludwig Karg, B.A.U.M., 22.2.2013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8944" y="6453932"/>
            <a:ext cx="3857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Working Meeting,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9614" y="6453337"/>
            <a:ext cx="77390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968BCF-E321-4109-A923-F10E023AEFF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5" y="6375231"/>
            <a:ext cx="600713" cy="5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02" y="10897"/>
            <a:ext cx="739464" cy="8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8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laes@vito.be" TargetMode="External"/><Relationship Id="rId2" Type="http://schemas.openxmlformats.org/officeDocument/2006/relationships/hyperlink" Target="mailto:pieter.valkering@vito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3c-project.e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8" y="3573016"/>
            <a:ext cx="9145016" cy="2376264"/>
          </a:xfrm>
        </p:spPr>
        <p:txBody>
          <a:bodyPr/>
          <a:lstStyle/>
          <a:p>
            <a:pPr>
              <a:defRPr/>
            </a:pPr>
            <a:r>
              <a:rPr lang="pl-PL" sz="3600" dirty="0"/>
              <a:t>How to engage end-users in smart energy behaviour?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76" y="4745913"/>
            <a:ext cx="1247401" cy="10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536" y="5085184"/>
            <a:ext cx="24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Pieter Valkering, VITO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end-user behaviour?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4" y="1358900"/>
            <a:ext cx="9145104" cy="451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Energy-related practices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E</a:t>
            </a:r>
            <a:r>
              <a:rPr lang="en-GB" sz="2400" dirty="0" smtClean="0"/>
              <a:t>nergy is not used consciously or rationally, but rather as the ‘</a:t>
            </a:r>
            <a:r>
              <a:rPr lang="en-GB" sz="2400" dirty="0" err="1" smtClean="0"/>
              <a:t>byproduct</a:t>
            </a:r>
            <a:r>
              <a:rPr lang="en-GB" sz="2400" dirty="0" smtClean="0"/>
              <a:t>’ of:</a:t>
            </a:r>
          </a:p>
          <a:p>
            <a:pPr lvl="1"/>
            <a:r>
              <a:rPr lang="en-GB" sz="2000" dirty="0" smtClean="0"/>
              <a:t>cooking, washing, showering, working, commuting, watching TV, socialising, and travelling</a:t>
            </a:r>
          </a:p>
          <a:p>
            <a:pPr lvl="0"/>
            <a:r>
              <a:rPr lang="en-GB" sz="2400" dirty="0"/>
              <a:t>D</a:t>
            </a:r>
            <a:r>
              <a:rPr lang="en-GB" sz="2400" dirty="0" smtClean="0"/>
              <a:t>riven by routines and socially shaped expectations</a:t>
            </a:r>
          </a:p>
          <a:p>
            <a:pPr lvl="0"/>
            <a:r>
              <a:rPr lang="en-GB" sz="2400" dirty="0" smtClean="0"/>
              <a:t>Practices are continuously evolving, for example:</a:t>
            </a:r>
          </a:p>
          <a:p>
            <a:pPr lvl="1"/>
            <a:r>
              <a:rPr lang="en-GB" sz="2000" dirty="0" smtClean="0"/>
              <a:t>Comfort, cleanliness, convenience (Shove, 2003) </a:t>
            </a:r>
          </a:p>
          <a:p>
            <a:pPr lvl="0"/>
            <a:r>
              <a:rPr lang="en-GB" sz="2400" dirty="0" smtClean="0"/>
              <a:t>So it is not about a financial incentive, but rather about how smart grid technology interferes with energy related practices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7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classify end-user behaviour?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32652" y="4062551"/>
            <a:ext cx="7344816" cy="224676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  <a:cs typeface="+mn-cs"/>
              </a:rPr>
              <a:t>Sutterlin</a:t>
            </a:r>
            <a:r>
              <a:rPr lang="en-US" sz="2000" dirty="0" smtClean="0">
                <a:latin typeface="+mn-lt"/>
                <a:cs typeface="+mn-cs"/>
              </a:rPr>
              <a:t> et al. (2011):</a:t>
            </a:r>
            <a:endParaRPr lang="nl-BE" sz="2000" dirty="0" smtClean="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latin typeface="+mn-lt"/>
                <a:cs typeface="+mn-cs"/>
              </a:rPr>
              <a:t>Idealistic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 err="1">
                <a:latin typeface="+mn-lt"/>
                <a:cs typeface="+mn-cs"/>
              </a:rPr>
              <a:t>savers</a:t>
            </a:r>
            <a:r>
              <a:rPr lang="nl-BE" sz="2000" dirty="0">
                <a:latin typeface="+mn-lt"/>
                <a:cs typeface="+mn-cs"/>
              </a:rPr>
              <a:t> (16%)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latin typeface="+mn-lt"/>
                <a:cs typeface="+mn-cs"/>
              </a:rPr>
              <a:t>Selfless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>
                <a:latin typeface="+mn-lt"/>
                <a:cs typeface="+mn-cs"/>
              </a:rPr>
              <a:t>inconsistent energy </a:t>
            </a:r>
            <a:r>
              <a:rPr lang="nl-BE" sz="2000" dirty="0" err="1">
                <a:latin typeface="+mn-lt"/>
                <a:cs typeface="+mn-cs"/>
              </a:rPr>
              <a:t>savers</a:t>
            </a:r>
            <a:r>
              <a:rPr lang="nl-BE" sz="2000" dirty="0">
                <a:latin typeface="+mn-lt"/>
                <a:cs typeface="+mn-cs"/>
              </a:rPr>
              <a:t> (26%)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latin typeface="+mn-lt"/>
                <a:cs typeface="+mn-cs"/>
              </a:rPr>
              <a:t>Thrifty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>
                <a:latin typeface="+mn-lt"/>
                <a:cs typeface="+mn-cs"/>
              </a:rPr>
              <a:t>energy </a:t>
            </a:r>
            <a:r>
              <a:rPr lang="nl-BE" sz="2000" dirty="0" err="1">
                <a:latin typeface="+mn-lt"/>
                <a:cs typeface="+mn-cs"/>
              </a:rPr>
              <a:t>savers</a:t>
            </a:r>
            <a:r>
              <a:rPr lang="nl-BE" sz="2000" dirty="0">
                <a:latin typeface="+mn-lt"/>
                <a:cs typeface="+mn-cs"/>
              </a:rPr>
              <a:t> (14%)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latin typeface="+mn-lt"/>
                <a:cs typeface="+mn-cs"/>
              </a:rPr>
              <a:t>Materialistic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>
                <a:latin typeface="+mn-lt"/>
                <a:cs typeface="+mn-cs"/>
              </a:rPr>
              <a:t>energy </a:t>
            </a:r>
            <a:r>
              <a:rPr lang="nl-BE" sz="2000" dirty="0" err="1">
                <a:latin typeface="+mn-lt"/>
                <a:cs typeface="+mn-cs"/>
              </a:rPr>
              <a:t>consumers</a:t>
            </a:r>
            <a:r>
              <a:rPr lang="nl-BE" sz="2000" dirty="0">
                <a:latin typeface="+mn-lt"/>
                <a:cs typeface="+mn-cs"/>
              </a:rPr>
              <a:t> (25%)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latin typeface="+mn-lt"/>
                <a:cs typeface="+mn-cs"/>
              </a:rPr>
              <a:t>Comfort-</a:t>
            </a:r>
            <a:r>
              <a:rPr lang="nl-BE" sz="2000" dirty="0" err="1" smtClean="0">
                <a:latin typeface="+mn-lt"/>
                <a:cs typeface="+mn-cs"/>
              </a:rPr>
              <a:t>oriented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>
                <a:latin typeface="+mn-lt"/>
                <a:cs typeface="+mn-cs"/>
              </a:rPr>
              <a:t>indifferent energy </a:t>
            </a:r>
            <a:r>
              <a:rPr lang="nl-BE" sz="2000" dirty="0" err="1">
                <a:latin typeface="+mn-lt"/>
                <a:cs typeface="+mn-cs"/>
              </a:rPr>
              <a:t>consumers</a:t>
            </a:r>
            <a:r>
              <a:rPr lang="nl-BE" sz="2000" dirty="0">
                <a:latin typeface="+mn-lt"/>
                <a:cs typeface="+mn-cs"/>
              </a:rPr>
              <a:t> (5%)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latin typeface="+mn-lt"/>
                <a:cs typeface="+mn-cs"/>
              </a:rPr>
              <a:t>Problem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 err="1">
                <a:latin typeface="+mn-lt"/>
                <a:cs typeface="+mn-cs"/>
              </a:rPr>
              <a:t>conscious</a:t>
            </a:r>
            <a:r>
              <a:rPr lang="nl-BE" sz="2000" dirty="0">
                <a:latin typeface="+mn-lt"/>
                <a:cs typeface="+mn-cs"/>
              </a:rPr>
              <a:t> welfare-</a:t>
            </a:r>
            <a:r>
              <a:rPr lang="nl-BE" sz="2000" dirty="0" err="1">
                <a:latin typeface="+mn-lt"/>
                <a:cs typeface="+mn-cs"/>
              </a:rPr>
              <a:t>oriented</a:t>
            </a:r>
            <a:r>
              <a:rPr lang="nl-BE" sz="2000" dirty="0">
                <a:latin typeface="+mn-lt"/>
                <a:cs typeface="+mn-cs"/>
              </a:rPr>
              <a:t> energy </a:t>
            </a:r>
            <a:r>
              <a:rPr lang="nl-BE" sz="2000" dirty="0" err="1">
                <a:latin typeface="+mn-lt"/>
                <a:cs typeface="+mn-cs"/>
              </a:rPr>
              <a:t>consumers</a:t>
            </a:r>
            <a:r>
              <a:rPr lang="nl-BE" sz="2000" dirty="0">
                <a:latin typeface="+mn-lt"/>
                <a:cs typeface="+mn-cs"/>
              </a:rPr>
              <a:t> (14%)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08763" y="908719"/>
            <a:ext cx="7505372" cy="3764323"/>
            <a:chOff x="2408763" y="908719"/>
            <a:chExt cx="7505372" cy="3764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896" y="908719"/>
              <a:ext cx="5897239" cy="376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08763" y="980728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Sinus milieus: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9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engage end-users?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5184576"/>
          </a:xfrm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GB" sz="2400" dirty="0" smtClean="0"/>
              <a:t>4P’s marketing mix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product, price, promotion, place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AIDA model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attention interest, desire, action </a:t>
            </a:r>
          </a:p>
          <a:p>
            <a:pPr>
              <a:spcBef>
                <a:spcPts val="300"/>
              </a:spcBef>
            </a:pPr>
            <a:r>
              <a:rPr lang="en-GB" sz="2400" dirty="0" err="1" smtClean="0"/>
              <a:t>Cialdini’s</a:t>
            </a:r>
            <a:r>
              <a:rPr lang="en-GB" sz="2400" dirty="0" smtClean="0"/>
              <a:t> principles of influence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reciprocity, commitment, social proof, liking, authority, scarcity </a:t>
            </a:r>
          </a:p>
          <a:p>
            <a:pPr>
              <a:spcBef>
                <a:spcPts val="300"/>
              </a:spcBef>
            </a:pPr>
            <a:r>
              <a:rPr lang="en-GB" sz="2400" dirty="0" err="1" smtClean="0"/>
              <a:t>Defra’s</a:t>
            </a:r>
            <a:r>
              <a:rPr lang="en-GB" sz="2400" dirty="0" smtClean="0"/>
              <a:t> 4E model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enable, encourage, engage, exemplify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Social marketing: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Clear behavioural goals, Customer orientation, Theory, Insight, Exchange, Competition, Segmentation, Methods mix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Promoting energy investments: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Emotional   appeals, Rational appeals, Build trust and confidence, Provide transparent and understandable information, Provide support and services</a:t>
            </a:r>
          </a:p>
          <a:p>
            <a:pPr>
              <a:spcBef>
                <a:spcPts val="300"/>
              </a:spcBef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6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Framing the process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340768"/>
            <a:ext cx="8280920" cy="477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14" y="6453337"/>
            <a:ext cx="773906" cy="365125"/>
          </a:xfrm>
        </p:spPr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7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Enablers &amp; Barriers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FF6AE-2124-49B4-9895-96656E002375}" type="datetime1">
              <a:rPr lang="en-GB" smtClean="0"/>
              <a:t>29/10/2013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16678"/>
              </p:ext>
            </p:extLst>
          </p:nvPr>
        </p:nvGraphicFramePr>
        <p:xfrm>
          <a:off x="704528" y="1138737"/>
          <a:ext cx="8784975" cy="499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337"/>
                <a:gridCol w="3469346"/>
                <a:gridCol w="3470292"/>
              </a:tblGrid>
              <a:tr h="47272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Enablers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Barriers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8" marR="55398" marT="0" marB="0"/>
                </a:tc>
              </a:tr>
              <a:tr h="38851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Comfort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Comfort (gain)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Comfort (loss)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  <a:tr h="100947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Control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Additional control options (participation electricity market,</a:t>
                      </a:r>
                      <a:r>
                        <a:rPr lang="en-GB" sz="1400" baseline="0" noProof="0" dirty="0" smtClean="0">
                          <a:effectLst/>
                        </a:rPr>
                        <a:t> </a:t>
                      </a:r>
                      <a:r>
                        <a:rPr lang="en-GB" sz="1400" noProof="0" dirty="0" smtClean="0">
                          <a:effectLst/>
                        </a:rPr>
                        <a:t>advanced control of appliances, ‘energy autarky’)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Loss of control over appliances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  <a:tr h="1477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Environment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Environmental benefits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 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  <a:tr h="357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Finances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Financial or in kind incentives,</a:t>
                      </a:r>
                      <a:r>
                        <a:rPr lang="en-GB" sz="1400" baseline="0" noProof="0" dirty="0" smtClean="0">
                          <a:effectLst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noProof="0" dirty="0" smtClean="0">
                          <a:effectLst/>
                        </a:rPr>
                        <a:t>Lower energy bill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costs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energy bill</a:t>
                      </a:r>
                      <a:endParaRPr lang="en-GB" sz="1400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8" marR="55398" marT="0" marB="0"/>
                </a:tc>
              </a:tr>
              <a:tr h="9166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Knowledge &amp; Information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More transparent and frequent billing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Detailed knowledge about electricity use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In</a:t>
                      </a:r>
                      <a:r>
                        <a:rPr lang="en-GB" sz="1400" baseline="0" noProof="0" dirty="0" smtClean="0">
                          <a:effectLst/>
                        </a:rPr>
                        <a:t> adequate </a:t>
                      </a:r>
                      <a:r>
                        <a:rPr lang="en-GB" sz="1400" noProof="0" dirty="0" smtClean="0">
                          <a:effectLst/>
                        </a:rPr>
                        <a:t>information provision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Lack of end-user competences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Lack of awareness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  <a:tr h="1477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Security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Improved reliability of energy supply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Privacy and security concerns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  <a:tr h="98485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Social process</a:t>
                      </a:r>
                      <a:endParaRPr lang="en-GB" sz="16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Role models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Customer testimonials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Community feelings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Competition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Fun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Free rider effects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 smtClean="0">
                          <a:effectLst/>
                        </a:rPr>
                        <a:t>Job losses</a:t>
                      </a:r>
                      <a:endParaRPr lang="en-GB" sz="14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98" marR="553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engage? – Engagement phase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smtClean="0"/>
              <a:t>Provide added value:</a:t>
            </a:r>
            <a:r>
              <a:rPr lang="en-GB" sz="2400" dirty="0" smtClean="0"/>
              <a:t> e.g. attractive financial incentives, comfort gains rather than losses, providing new information services, ensuring data privacy and security etc.</a:t>
            </a:r>
          </a:p>
          <a:p>
            <a:r>
              <a:rPr lang="en-GB" sz="2400" i="1" dirty="0" smtClean="0"/>
              <a:t>Understand </a:t>
            </a:r>
            <a:r>
              <a:rPr lang="en-GB" sz="2400" dirty="0" smtClean="0"/>
              <a:t> </a:t>
            </a:r>
            <a:r>
              <a:rPr lang="en-GB" sz="2400" i="1" dirty="0" smtClean="0"/>
              <a:t>end-users</a:t>
            </a:r>
            <a:r>
              <a:rPr lang="en-GB" sz="2400" dirty="0" smtClean="0"/>
              <a:t>: Different target groups may be susceptible to very different enablers and barriers.</a:t>
            </a:r>
          </a:p>
          <a:p>
            <a:r>
              <a:rPr lang="en-GB" sz="2400" i="1" dirty="0" smtClean="0"/>
              <a:t>Educate end-users</a:t>
            </a:r>
            <a:r>
              <a:rPr lang="en-GB" sz="2400" dirty="0" smtClean="0"/>
              <a:t>: Information and training to relieve knowledge &amp; information barriers.  </a:t>
            </a:r>
          </a:p>
          <a:p>
            <a:r>
              <a:rPr lang="en-GB" sz="2400" i="1" dirty="0" smtClean="0"/>
              <a:t>Create commitment &amp; appeal</a:t>
            </a:r>
            <a:r>
              <a:rPr lang="en-GB" sz="2400" dirty="0" smtClean="0"/>
              <a:t>: Taking full advantage of social processes as an important enabler, e.g. through end-user participation, role models, and marketing (the ‘Apple’ approach).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83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engage? – Reinforcement phase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FF6AE-2124-49B4-9895-96656E002375}" type="datetime1">
              <a:rPr lang="en-GB" smtClean="0"/>
              <a:t>29/10/2013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400" i="1" dirty="0"/>
              <a:t>Effective feed-back, pricing &amp; </a:t>
            </a:r>
            <a:r>
              <a:rPr lang="en-GB" sz="2400" i="1" dirty="0" smtClean="0"/>
              <a:t>communication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i="1" dirty="0" smtClean="0"/>
              <a:t>Variety </a:t>
            </a:r>
            <a:r>
              <a:rPr lang="en-GB" sz="2400" i="1" dirty="0"/>
              <a:t>of intervention </a:t>
            </a:r>
            <a:r>
              <a:rPr lang="en-GB" sz="2400" i="1" dirty="0" smtClean="0"/>
              <a:t>methods</a:t>
            </a:r>
            <a:r>
              <a:rPr lang="en-GB" sz="2400" dirty="0" smtClean="0"/>
              <a:t>: </a:t>
            </a:r>
            <a:r>
              <a:rPr lang="en-GB" sz="2400" dirty="0"/>
              <a:t>e.g. feedback information and channels, dynamic pricing schemes </a:t>
            </a:r>
          </a:p>
          <a:p>
            <a:pPr>
              <a:spcBef>
                <a:spcPts val="1200"/>
              </a:spcBef>
            </a:pPr>
            <a:r>
              <a:rPr lang="en-GB" sz="2400" i="1" dirty="0"/>
              <a:t>Ease of use:</a:t>
            </a:r>
            <a:r>
              <a:rPr lang="en-GB" sz="2400" dirty="0"/>
              <a:t> User-friendly, intuitive </a:t>
            </a:r>
            <a:r>
              <a:rPr lang="en-GB" sz="2400" dirty="0" smtClean="0"/>
              <a:t>designs, </a:t>
            </a:r>
            <a:r>
              <a:rPr lang="en-GB" sz="2400" dirty="0"/>
              <a:t>adequate and pro-active support and service</a:t>
            </a:r>
          </a:p>
          <a:p>
            <a:pPr>
              <a:spcBef>
                <a:spcPts val="1200"/>
              </a:spcBef>
            </a:pPr>
            <a:r>
              <a:rPr lang="en-GB" sz="2400" i="1" dirty="0"/>
              <a:t>Social comparison</a:t>
            </a:r>
            <a:r>
              <a:rPr lang="en-GB" sz="2400" dirty="0"/>
              <a:t>: </a:t>
            </a:r>
            <a:r>
              <a:rPr lang="en-GB" sz="2400" dirty="0" smtClean="0"/>
              <a:t>Allow comparison, </a:t>
            </a:r>
            <a:r>
              <a:rPr lang="en-US" sz="2400" dirty="0" smtClean="0"/>
              <a:t>appeal </a:t>
            </a:r>
            <a:r>
              <a:rPr lang="en-US" sz="2400" dirty="0"/>
              <a:t>to the competitive nature of </a:t>
            </a:r>
            <a:r>
              <a:rPr lang="en-US" sz="2400" dirty="0" smtClean="0"/>
              <a:t>people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i="1" dirty="0"/>
              <a:t>Reflection &amp; </a:t>
            </a:r>
            <a:r>
              <a:rPr lang="en-GB" sz="2400" i="1" dirty="0" smtClean="0"/>
              <a:t>learning</a:t>
            </a:r>
            <a:r>
              <a:rPr lang="en-GB" sz="2400" dirty="0" smtClean="0"/>
              <a:t>: Expectations</a:t>
            </a:r>
            <a:r>
              <a:rPr lang="nl-BE" sz="2400" dirty="0" smtClean="0"/>
              <a:t>, </a:t>
            </a:r>
            <a:r>
              <a:rPr lang="en-GB" sz="2400" dirty="0" smtClean="0"/>
              <a:t>flexibility, monitoring and evaluation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09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(really) want to know more about?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GB" dirty="0"/>
              <a:t>Understanding the target </a:t>
            </a:r>
            <a:r>
              <a:rPr lang="en-GB" dirty="0" smtClean="0"/>
              <a:t>group(s) and matching their specific needs and situations</a:t>
            </a:r>
          </a:p>
          <a:p>
            <a:pPr lvl="0">
              <a:spcBef>
                <a:spcPts val="1200"/>
              </a:spcBef>
            </a:pPr>
            <a:r>
              <a:rPr lang="en-GB" dirty="0" smtClean="0"/>
              <a:t>Products </a:t>
            </a:r>
            <a:r>
              <a:rPr lang="en-GB" dirty="0"/>
              <a:t>&amp; </a:t>
            </a:r>
            <a:r>
              <a:rPr lang="en-GB" dirty="0" smtClean="0"/>
              <a:t>services with real added value</a:t>
            </a:r>
            <a:endParaRPr lang="nl-BE" dirty="0"/>
          </a:p>
          <a:p>
            <a:pPr lvl="0">
              <a:spcBef>
                <a:spcPts val="1200"/>
              </a:spcBef>
            </a:pPr>
            <a:r>
              <a:rPr lang="en-GB" dirty="0"/>
              <a:t>P</a:t>
            </a:r>
            <a:r>
              <a:rPr lang="en-GB" dirty="0" smtClean="0"/>
              <a:t>ricing schemes, feedback, communication and synergies</a:t>
            </a:r>
            <a:endParaRPr lang="nl-BE" dirty="0"/>
          </a:p>
          <a:p>
            <a:pPr lvl="0">
              <a:spcBef>
                <a:spcPts val="1200"/>
              </a:spcBef>
            </a:pPr>
            <a:r>
              <a:rPr lang="en-GB" dirty="0" smtClean="0"/>
              <a:t>Involvement of ‘non-energy’ stakeholders</a:t>
            </a:r>
          </a:p>
          <a:p>
            <a:pPr lvl="0">
              <a:spcBef>
                <a:spcPts val="1200"/>
              </a:spcBef>
            </a:pPr>
            <a:r>
              <a:rPr lang="en-GB" dirty="0" smtClean="0"/>
              <a:t>Bottom-up support: ‘citizen projects’</a:t>
            </a:r>
            <a:endParaRPr lang="nl-BE" dirty="0"/>
          </a:p>
          <a:p>
            <a:pPr lvl="0">
              <a:spcBef>
                <a:spcPts val="1200"/>
              </a:spcBef>
            </a:pPr>
            <a:r>
              <a:rPr lang="en-GB" dirty="0"/>
              <a:t>New market </a:t>
            </a:r>
            <a:r>
              <a:rPr lang="en-GB" dirty="0" smtClean="0"/>
              <a:t>structures and the role of end-users</a:t>
            </a:r>
            <a:endParaRPr lang="nl-BE" dirty="0"/>
          </a:p>
          <a:p>
            <a:pPr>
              <a:spcBef>
                <a:spcPts val="1200"/>
              </a:spcBef>
            </a:pPr>
            <a:r>
              <a:rPr lang="en-GB" dirty="0"/>
              <a:t>Scalability </a:t>
            </a:r>
            <a:r>
              <a:rPr lang="en-GB" dirty="0" smtClean="0"/>
              <a:t>and </a:t>
            </a:r>
            <a:r>
              <a:rPr lang="en-GB" dirty="0" err="1" smtClean="0"/>
              <a:t>replicability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6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 smtClean="0"/>
              <a:t>An end-user centered approach is needed</a:t>
            </a:r>
          </a:p>
          <a:p>
            <a:pPr lvl="1">
              <a:spcBef>
                <a:spcPts val="600"/>
              </a:spcBef>
            </a:pPr>
            <a:r>
              <a:rPr lang="en-US" dirty="0" err="1" smtClean="0"/>
              <a:t>Behavioural</a:t>
            </a:r>
            <a:r>
              <a:rPr lang="en-US" dirty="0" smtClean="0"/>
              <a:t> and situational factors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Conscious and habitual </a:t>
            </a:r>
            <a:r>
              <a:rPr lang="en-US" dirty="0" err="1" smtClean="0"/>
              <a:t>behaviours</a:t>
            </a:r>
            <a:r>
              <a:rPr lang="en-US" dirty="0" smtClean="0"/>
              <a:t> (practices)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Enablers </a:t>
            </a:r>
            <a:r>
              <a:rPr lang="en-US" dirty="0" smtClean="0"/>
              <a:t>and </a:t>
            </a:r>
            <a:r>
              <a:rPr lang="en-US" dirty="0" smtClean="0"/>
              <a:t>barriers</a:t>
            </a:r>
            <a:endParaRPr lang="en-US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One-size </a:t>
            </a:r>
            <a:r>
              <a:rPr lang="en-US" dirty="0" smtClean="0"/>
              <a:t>fits all is not an option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Tailor made and diversify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Much is known, but: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/>
              <a:t>No </a:t>
            </a:r>
            <a:r>
              <a:rPr lang="en-US" dirty="0" smtClean="0"/>
              <a:t>blueprint, rather ‘checklists’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I</a:t>
            </a:r>
            <a:r>
              <a:rPr lang="en-US" dirty="0" smtClean="0"/>
              <a:t>nsights somewhat scattered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Not always clear </a:t>
            </a:r>
            <a:r>
              <a:rPr lang="en-US" u="sng" dirty="0" smtClean="0"/>
              <a:t>how</a:t>
            </a:r>
            <a:r>
              <a:rPr lang="en-US" dirty="0" smtClean="0"/>
              <a:t> things are </a:t>
            </a:r>
            <a:r>
              <a:rPr lang="en-US" dirty="0" smtClean="0"/>
              <a:t>done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Key challenges remain</a:t>
            </a: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0">
              <a:spcBef>
                <a:spcPts val="600"/>
              </a:spcBef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Basic information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2480" y="1340768"/>
            <a:ext cx="9289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S3C – “Smart consumer, smart customer, smart citizen”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FP7 – Energy.2012.7.1.3 “Empowering smart customers to participate in active demand and energy system efficiency”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u="sng" dirty="0" smtClean="0"/>
              <a:t>Running</a:t>
            </a:r>
            <a:r>
              <a:rPr lang="en-GB" dirty="0" smtClean="0"/>
              <a:t>: 1st November 2012 – 31st October 2015 (3 years)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Partners: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VITO (coordinator)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B.A.U.M. (management, Germany)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ECN (Netherlands)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RSE (Italy)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INEA (Slovenia)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SP (Sweden)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EDP (Portugal)</a:t>
            </a:r>
          </a:p>
        </p:txBody>
      </p:sp>
    </p:spTree>
    <p:extLst>
      <p:ext uri="{BB962C8B-B14F-4D97-AF65-F5344CB8AC3E}">
        <p14:creationId xmlns:p14="http://schemas.microsoft.com/office/powerpoint/2010/main" val="2581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Analysis of a suite of smart grid projects in Europe</a:t>
            </a:r>
          </a:p>
          <a:p>
            <a:pPr lvl="1"/>
            <a:r>
              <a:rPr lang="en-US" dirty="0" smtClean="0"/>
              <a:t>Quantitative &amp; qualitative (interviews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Identify ‘success factors’</a:t>
            </a:r>
            <a:endParaRPr lang="en-US" dirty="0" smtClean="0"/>
          </a:p>
          <a:p>
            <a:r>
              <a:rPr lang="en-US" dirty="0" smtClean="0"/>
              <a:t>Differentiating engagement strategies for different roles</a:t>
            </a:r>
          </a:p>
          <a:p>
            <a:pPr lvl="1"/>
            <a:r>
              <a:rPr lang="en-US" dirty="0" smtClean="0"/>
              <a:t>Consumer, Customer, Citizen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Working towards tools and guidelines to </a:t>
            </a:r>
            <a:r>
              <a:rPr lang="pl-PL" dirty="0" smtClean="0"/>
              <a:t>engage </a:t>
            </a:r>
            <a:r>
              <a:rPr lang="pl-PL" dirty="0"/>
              <a:t>end-users in smart energy </a:t>
            </a:r>
            <a:r>
              <a:rPr lang="pl-PL" dirty="0" smtClean="0"/>
              <a:t>behaviour</a:t>
            </a:r>
            <a:r>
              <a:rPr lang="en-US" dirty="0" smtClean="0"/>
              <a:t>.</a:t>
            </a:r>
          </a:p>
          <a:p>
            <a:pPr lvl="0">
              <a:spcBef>
                <a:spcPts val="1200"/>
              </a:spcBef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223839" y="1988840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sz="1600" dirty="0" smtClean="0"/>
              <a:t>Pieter Valkering</a:t>
            </a:r>
          </a:p>
          <a:p>
            <a:pPr algn="ctr"/>
            <a:r>
              <a:rPr lang="en-GB" sz="1600" dirty="0" smtClean="0">
                <a:hlinkClick r:id="rId2"/>
              </a:rPr>
              <a:t>pieter.valkering@vito.be</a:t>
            </a:r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Erik Laes (coordinator)</a:t>
            </a:r>
          </a:p>
          <a:p>
            <a:pPr algn="ctr"/>
            <a:r>
              <a:rPr lang="en-GB" sz="1600" dirty="0" smtClean="0">
                <a:hlinkClick r:id="rId3"/>
              </a:rPr>
              <a:t>erik.laes@vito.be </a:t>
            </a:r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S3C deliverable 1.1</a:t>
            </a:r>
          </a:p>
          <a:p>
            <a:pPr algn="ctr"/>
            <a:r>
              <a:rPr lang="en-GB" sz="1600" dirty="0" smtClean="0">
                <a:hlinkClick r:id="rId4"/>
              </a:rPr>
              <a:t>http://www.s3c-project.eu/</a:t>
            </a:r>
            <a:endParaRPr lang="en-GB" sz="1600" dirty="0" smtClean="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998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1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2"/>
            <a:ext cx="9210228" cy="4929412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US" dirty="0" smtClean="0"/>
              <a:t>Develop products </a:t>
            </a:r>
            <a:r>
              <a:rPr lang="en-US" dirty="0"/>
              <a:t>and </a:t>
            </a:r>
            <a:r>
              <a:rPr lang="en-US" dirty="0" smtClean="0"/>
              <a:t>services with added value for end-user and ‘the grid’</a:t>
            </a:r>
            <a:endParaRPr lang="en-US" dirty="0"/>
          </a:p>
          <a:p>
            <a:pPr lvl="0">
              <a:spcBef>
                <a:spcPts val="900"/>
              </a:spcBef>
            </a:pPr>
            <a:r>
              <a:rPr lang="en-US" dirty="0"/>
              <a:t>Matching end-user needs and profiles </a:t>
            </a:r>
            <a:r>
              <a:rPr lang="en-US" dirty="0" smtClean="0"/>
              <a:t>(e.g. through </a:t>
            </a:r>
            <a:r>
              <a:rPr lang="en-US" dirty="0"/>
              <a:t>segmentation)</a:t>
            </a:r>
          </a:p>
          <a:p>
            <a:pPr lvl="0">
              <a:spcBef>
                <a:spcPts val="900"/>
              </a:spcBef>
            </a:pPr>
            <a:r>
              <a:rPr lang="en-US" dirty="0"/>
              <a:t>Assess </a:t>
            </a:r>
            <a:r>
              <a:rPr lang="en-US" dirty="0" smtClean="0"/>
              <a:t>effectiveness of (combinations of) </a:t>
            </a:r>
            <a:r>
              <a:rPr lang="en-US" dirty="0"/>
              <a:t>tools and methods</a:t>
            </a:r>
          </a:p>
          <a:p>
            <a:pPr lvl="0">
              <a:spcBef>
                <a:spcPts val="900"/>
              </a:spcBef>
            </a:pPr>
            <a:r>
              <a:rPr lang="en-US" dirty="0"/>
              <a:t>Up-scaling and replication</a:t>
            </a:r>
          </a:p>
          <a:p>
            <a:pPr lvl="0">
              <a:spcBef>
                <a:spcPts val="900"/>
              </a:spcBef>
            </a:pPr>
            <a:r>
              <a:rPr lang="en-US" dirty="0"/>
              <a:t>More effective marketing and outreach</a:t>
            </a:r>
          </a:p>
          <a:p>
            <a:pPr lvl="0">
              <a:spcBef>
                <a:spcPts val="900"/>
              </a:spcBef>
            </a:pPr>
            <a:r>
              <a:rPr lang="en-US" dirty="0"/>
              <a:t>New market designs and end-user </a:t>
            </a:r>
            <a:r>
              <a:rPr lang="en-US" dirty="0" smtClean="0"/>
              <a:t>roles (legislation/privacy)</a:t>
            </a:r>
            <a:endParaRPr lang="en-US" dirty="0"/>
          </a:p>
          <a:p>
            <a:pPr lvl="0">
              <a:spcBef>
                <a:spcPts val="900"/>
              </a:spcBef>
            </a:pPr>
            <a:r>
              <a:rPr lang="en-US" dirty="0" smtClean="0"/>
              <a:t>Facilitate and assess </a:t>
            </a:r>
            <a:r>
              <a:rPr lang="en-US" dirty="0"/>
              <a:t>‘citizen projects</a:t>
            </a:r>
            <a:r>
              <a:rPr lang="en-US" dirty="0" smtClean="0"/>
              <a:t>’ (context &amp; conditions)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5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281340"/>
          </a:xfrm>
        </p:spPr>
        <p:txBody>
          <a:bodyPr/>
          <a:lstStyle/>
          <a:p>
            <a:r>
              <a:rPr lang="en-GB" sz="2400" dirty="0" smtClean="0"/>
              <a:t>Global / EU scale:</a:t>
            </a:r>
          </a:p>
          <a:p>
            <a:pPr lvl="1"/>
            <a:r>
              <a:rPr lang="en-GB" sz="2000" dirty="0" smtClean="0"/>
              <a:t>Climate challenge and the transition to low carbon society </a:t>
            </a:r>
          </a:p>
          <a:p>
            <a:pPr lvl="1"/>
            <a:r>
              <a:rPr lang="en-GB" sz="2000" dirty="0" smtClean="0"/>
              <a:t>Energy efficiency and ‘massive’ integration of renewable energy sources into the electricity system</a:t>
            </a:r>
          </a:p>
          <a:p>
            <a:pPr lvl="1"/>
            <a:r>
              <a:rPr lang="en-GB" sz="2000" dirty="0" smtClean="0"/>
              <a:t>Market liberalization and the unbundling of production, transmission, distribution and supply</a:t>
            </a:r>
          </a:p>
          <a:p>
            <a:r>
              <a:rPr lang="en-GB" sz="2400" dirty="0" smtClean="0"/>
              <a:t>Local scale:</a:t>
            </a:r>
          </a:p>
          <a:p>
            <a:pPr lvl="1"/>
            <a:r>
              <a:rPr lang="en-GB" sz="2000" dirty="0" smtClean="0"/>
              <a:t>Need and opportunities for </a:t>
            </a:r>
            <a:r>
              <a:rPr lang="en-GB" sz="2000" u="sng" dirty="0" smtClean="0"/>
              <a:t>smart</a:t>
            </a:r>
            <a:r>
              <a:rPr lang="en-GB" sz="2000" dirty="0" smtClean="0"/>
              <a:t> energy behaviour:</a:t>
            </a:r>
          </a:p>
          <a:p>
            <a:pPr lvl="1"/>
            <a:r>
              <a:rPr lang="en-GB" sz="2000" dirty="0" smtClean="0"/>
              <a:t>Efficiency, flexibility &amp; local production (</a:t>
            </a:r>
            <a:r>
              <a:rPr lang="en-GB" sz="2000" dirty="0" err="1" smtClean="0"/>
              <a:t>prosumers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Active participation in energy markets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14" y="6453337"/>
            <a:ext cx="773906" cy="365125"/>
          </a:xfrm>
        </p:spPr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9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Rationale S3C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700808"/>
            <a:ext cx="8915400" cy="388843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current generation of smart grid demonstration projects is very much focused on technology and the functioning of electricity grids. There is little insight in the </a:t>
            </a:r>
            <a:r>
              <a:rPr lang="en-GB" sz="2400" dirty="0" smtClean="0">
                <a:solidFill>
                  <a:srgbClr val="C00000"/>
                </a:solidFill>
              </a:rPr>
              <a:t>behaviour of consumers </a:t>
            </a:r>
            <a:r>
              <a:rPr lang="en-GB" sz="2400" dirty="0" smtClean="0"/>
              <a:t>in a </a:t>
            </a:r>
            <a:r>
              <a:rPr lang="en-GB" sz="2400" dirty="0" smtClean="0">
                <a:solidFill>
                  <a:srgbClr val="C00000"/>
                </a:solidFill>
              </a:rPr>
              <a:t>connected living environment</a:t>
            </a:r>
            <a:r>
              <a:rPr lang="en-GB" sz="2400" dirty="0" smtClean="0"/>
              <a:t>. Nor is there a comprehensive view on the</a:t>
            </a:r>
            <a:r>
              <a:rPr lang="en-GB" sz="2400" dirty="0" smtClean="0">
                <a:solidFill>
                  <a:srgbClr val="C00000"/>
                </a:solidFill>
              </a:rPr>
              <a:t> more active (market) positions</a:t>
            </a:r>
            <a:r>
              <a:rPr lang="en-GB" sz="2400" dirty="0" smtClean="0"/>
              <a:t> consumers and enterprises may occupy in future energy/electricity value chains. S3C addresses these shortcomings by giving centre stage to the energy </a:t>
            </a:r>
            <a:r>
              <a:rPr lang="en-GB" sz="2400" dirty="0" smtClean="0">
                <a:solidFill>
                  <a:srgbClr val="C00000"/>
                </a:solidFill>
              </a:rPr>
              <a:t>end users in households and small commercial/industrial entities</a:t>
            </a:r>
            <a:r>
              <a:rPr lang="en-GB" sz="2400" dirty="0" smtClean="0"/>
              <a:t>. From this perspective, smart grid technologies are seen as </a:t>
            </a:r>
            <a:r>
              <a:rPr lang="en-GB" sz="2400" dirty="0" smtClean="0">
                <a:solidFill>
                  <a:srgbClr val="C00000"/>
                </a:solidFill>
              </a:rPr>
              <a:t>opportunities for end users to modify and adapt their energy-related behaviour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12776"/>
            <a:ext cx="9626370" cy="416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End-user </a:t>
            </a:r>
            <a:r>
              <a:rPr lang="de-DE" dirty="0" err="1" smtClean="0"/>
              <a:t>roles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700808"/>
            <a:ext cx="9361040" cy="4320480"/>
          </a:xfrm>
        </p:spPr>
        <p:txBody>
          <a:bodyPr/>
          <a:lstStyle/>
          <a:p>
            <a:r>
              <a:rPr lang="en-GB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smart consumers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who want to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reduce energy consumption and costs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minimum effort</a:t>
            </a:r>
          </a:p>
          <a:p>
            <a:r>
              <a:rPr lang="en-GB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smart customers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who want to get services to become 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prosumer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e. produce as well as consume energy or provide energy services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a market partner with providing consumption flexibility or energy services</a:t>
            </a:r>
          </a:p>
          <a:p>
            <a:r>
              <a:rPr lang="en-GB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smart citizens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who want to 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become part of a ‘smart energy community’ 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take responsibility to ensure local energy supply and environment preservation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1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setup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546D-680A-4925-BD3D-2D0718F0DF3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4283968" y="1063283"/>
            <a:ext cx="1728192" cy="700144"/>
            <a:chOff x="1672447" y="1296200"/>
            <a:chExt cx="865504" cy="421272"/>
          </a:xfrm>
        </p:grpSpPr>
        <p:sp>
          <p:nvSpPr>
            <p:cNvPr id="7" name="Rechteck 6"/>
            <p:cNvSpPr/>
            <p:nvPr/>
          </p:nvSpPr>
          <p:spPr>
            <a:xfrm>
              <a:off x="1672447" y="1296200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eck 7"/>
            <p:cNvSpPr/>
            <p:nvPr/>
          </p:nvSpPr>
          <p:spPr>
            <a:xfrm>
              <a:off x="1672447" y="1296200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1: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Framing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535755" y="2483024"/>
            <a:ext cx="1728192" cy="700144"/>
            <a:chOff x="1865645" y="330247"/>
            <a:chExt cx="865504" cy="421272"/>
          </a:xfrm>
        </p:grpSpPr>
        <p:sp>
          <p:nvSpPr>
            <p:cNvPr id="10" name="Rechteck 9"/>
            <p:cNvSpPr/>
            <p:nvPr/>
          </p:nvSpPr>
          <p:spPr>
            <a:xfrm>
              <a:off x="1865645" y="330247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1865645" y="330247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2: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Investigation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040052" y="2483023"/>
            <a:ext cx="1728192" cy="700144"/>
            <a:chOff x="3121386" y="620043"/>
            <a:chExt cx="865504" cy="421272"/>
          </a:xfrm>
        </p:grpSpPr>
        <p:sp>
          <p:nvSpPr>
            <p:cNvPr id="13" name="Rechteck 12"/>
            <p:cNvSpPr/>
            <p:nvPr/>
          </p:nvSpPr>
          <p:spPr>
            <a:xfrm>
              <a:off x="3121386" y="620043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 13"/>
            <p:cNvSpPr/>
            <p:nvPr/>
          </p:nvSpPr>
          <p:spPr>
            <a:xfrm>
              <a:off x="3121386" y="620043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3: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Assessment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041664" y="3998264"/>
            <a:ext cx="1728192" cy="700144"/>
            <a:chOff x="4328806" y="475158"/>
            <a:chExt cx="865504" cy="421272"/>
          </a:xfrm>
        </p:grpSpPr>
        <p:sp>
          <p:nvSpPr>
            <p:cNvPr id="16" name="Rechteck 15"/>
            <p:cNvSpPr/>
            <p:nvPr/>
          </p:nvSpPr>
          <p:spPr>
            <a:xfrm>
              <a:off x="4328806" y="475158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 16"/>
            <p:cNvSpPr/>
            <p:nvPr/>
          </p:nvSpPr>
          <p:spPr>
            <a:xfrm>
              <a:off x="4328806" y="475158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4: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Guidance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535756" y="3998264"/>
            <a:ext cx="1728192" cy="700144"/>
            <a:chOff x="2251997" y="1730899"/>
            <a:chExt cx="865504" cy="421272"/>
          </a:xfrm>
        </p:grpSpPr>
        <p:sp>
          <p:nvSpPr>
            <p:cNvPr id="19" name="Rechteck 18"/>
            <p:cNvSpPr/>
            <p:nvPr/>
          </p:nvSpPr>
          <p:spPr>
            <a:xfrm>
              <a:off x="2251997" y="1730899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hteck 19"/>
            <p:cNvSpPr/>
            <p:nvPr/>
          </p:nvSpPr>
          <p:spPr>
            <a:xfrm>
              <a:off x="2251997" y="1730899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5: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Test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341367" y="5468899"/>
            <a:ext cx="1728192" cy="700144"/>
            <a:chOff x="3411139" y="1489398"/>
            <a:chExt cx="865504" cy="421272"/>
          </a:xfrm>
        </p:grpSpPr>
        <p:sp>
          <p:nvSpPr>
            <p:cNvPr id="22" name="Rechteck 21"/>
            <p:cNvSpPr/>
            <p:nvPr/>
          </p:nvSpPr>
          <p:spPr>
            <a:xfrm>
              <a:off x="3411139" y="1489398"/>
              <a:ext cx="865504" cy="4212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hteck 22"/>
            <p:cNvSpPr/>
            <p:nvPr/>
          </p:nvSpPr>
          <p:spPr>
            <a:xfrm>
              <a:off x="3411139" y="1489398"/>
              <a:ext cx="865504" cy="42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6: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Rollout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403648" y="1052736"/>
            <a:ext cx="720080" cy="5116307"/>
            <a:chOff x="368385" y="233648"/>
            <a:chExt cx="865504" cy="2514721"/>
          </a:xfrm>
        </p:grpSpPr>
        <p:sp>
          <p:nvSpPr>
            <p:cNvPr id="25" name="Rechteck 24"/>
            <p:cNvSpPr/>
            <p:nvPr/>
          </p:nvSpPr>
          <p:spPr>
            <a:xfrm>
              <a:off x="368385" y="233648"/>
              <a:ext cx="865504" cy="25147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hteck 25"/>
            <p:cNvSpPr/>
            <p:nvPr/>
          </p:nvSpPr>
          <p:spPr>
            <a:xfrm>
              <a:off x="368385" y="233648"/>
              <a:ext cx="865504" cy="251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WP 7: </a:t>
              </a:r>
              <a:b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</a:br>
              <a:r>
                <a:rPr lang="en-GB" b="1" kern="1200" dirty="0" smtClean="0">
                  <a:latin typeface="Arial" pitchFamily="34" charset="0"/>
                  <a:ea typeface="Calibri"/>
                  <a:cs typeface="Arial" pitchFamily="34" charset="0"/>
                </a:rPr>
                <a:t>Management</a:t>
              </a:r>
              <a:endParaRPr lang="en-GB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Gerade Verbindung mit Pfeil 26"/>
          <p:cNvCxnSpPr>
            <a:stCxn id="7" idx="2"/>
            <a:endCxn id="11" idx="0"/>
          </p:cNvCxnSpPr>
          <p:nvPr/>
        </p:nvCxnSpPr>
        <p:spPr>
          <a:xfrm flipH="1">
            <a:off x="3399851" y="1763427"/>
            <a:ext cx="1748213" cy="7195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7" idx="2"/>
            <a:endCxn id="13" idx="0"/>
          </p:cNvCxnSpPr>
          <p:nvPr/>
        </p:nvCxnSpPr>
        <p:spPr>
          <a:xfrm>
            <a:off x="5148064" y="1763427"/>
            <a:ext cx="1756084" cy="7195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4288485" y="2844835"/>
            <a:ext cx="177610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0" idx="2"/>
            <a:endCxn id="20" idx="0"/>
          </p:cNvCxnSpPr>
          <p:nvPr/>
        </p:nvCxnSpPr>
        <p:spPr>
          <a:xfrm>
            <a:off x="3399851" y="3183168"/>
            <a:ext cx="1" cy="815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4" idx="2"/>
            <a:endCxn id="17" idx="0"/>
          </p:cNvCxnSpPr>
          <p:nvPr/>
        </p:nvCxnSpPr>
        <p:spPr>
          <a:xfrm>
            <a:off x="6904148" y="3183167"/>
            <a:ext cx="1612" cy="8150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4274175" y="4509120"/>
            <a:ext cx="1777716" cy="0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6" idx="2"/>
            <a:endCxn id="23" idx="0"/>
          </p:cNvCxnSpPr>
          <p:nvPr/>
        </p:nvCxnSpPr>
        <p:spPr>
          <a:xfrm flipH="1">
            <a:off x="5205463" y="4698408"/>
            <a:ext cx="1700297" cy="7704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699792" y="3343992"/>
            <a:ext cx="1440160" cy="4419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engages test partners</a:t>
            </a:r>
            <a:endParaRPr lang="en-GB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6185680" y="3343992"/>
            <a:ext cx="1440160" cy="4450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delivers good practice</a:t>
            </a:r>
            <a:endParaRPr lang="en-GB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4618016" y="4365104"/>
            <a:ext cx="1106112" cy="4320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ensures practicability</a:t>
            </a:r>
            <a:endParaRPr lang="en-GB" sz="1400" dirty="0"/>
          </a:p>
        </p:txBody>
      </p:sp>
      <p:cxnSp>
        <p:nvCxnSpPr>
          <p:cNvPr id="37" name="Gerade Verbindung mit Pfeil 36"/>
          <p:cNvCxnSpPr>
            <a:stCxn id="19" idx="2"/>
            <a:endCxn id="22" idx="0"/>
          </p:cNvCxnSpPr>
          <p:nvPr/>
        </p:nvCxnSpPr>
        <p:spPr>
          <a:xfrm>
            <a:off x="3399852" y="4698408"/>
            <a:ext cx="1805611" cy="7704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589881" y="5024180"/>
            <a:ext cx="1198143" cy="2050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ensures trust</a:t>
            </a:r>
            <a:endParaRPr lang="en-GB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5508104" y="4941168"/>
            <a:ext cx="1368152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delivers proven means</a:t>
            </a:r>
            <a:endParaRPr lang="en-GB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4724873" y="2492896"/>
            <a:ext cx="892399" cy="6684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provides </a:t>
            </a:r>
            <a:br>
              <a:rPr lang="en-GB" sz="1400" dirty="0" smtClean="0"/>
            </a:br>
            <a:r>
              <a:rPr lang="en-GB" sz="1400" dirty="0" smtClean="0"/>
              <a:t>empirical evidence</a:t>
            </a:r>
            <a:endParaRPr lang="en-GB" sz="1400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4253233" y="4173736"/>
            <a:ext cx="1777716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724873" y="3861048"/>
            <a:ext cx="892399" cy="433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provides guidelines</a:t>
            </a:r>
            <a:endParaRPr lang="en-GB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5508104" y="1907126"/>
            <a:ext cx="1440160" cy="4417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defines scope </a:t>
            </a:r>
            <a:br>
              <a:rPr lang="en-GB" sz="1400" dirty="0" smtClean="0"/>
            </a:br>
            <a:r>
              <a:rPr lang="en-GB" sz="1400" dirty="0" smtClean="0"/>
              <a:t>of research</a:t>
            </a:r>
            <a:endParaRPr lang="en-GB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3419872" y="190712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provides selection criteria</a:t>
            </a:r>
            <a:endParaRPr lang="en-GB" sz="1400" dirty="0"/>
          </a:p>
        </p:txBody>
      </p:sp>
      <p:sp>
        <p:nvSpPr>
          <p:cNvPr id="45" name="Rechteck 44"/>
          <p:cNvSpPr/>
          <p:nvPr/>
        </p:nvSpPr>
        <p:spPr>
          <a:xfrm>
            <a:off x="755576" y="980728"/>
            <a:ext cx="7920880" cy="52565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2841196"/>
            <a:ext cx="9906000" cy="1174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/>
            <a:r>
              <a:rPr lang="en-GB" dirty="0" smtClean="0"/>
              <a:t>What drives end-user behaviour?</a:t>
            </a:r>
          </a:p>
          <a:p>
            <a:pPr marL="685800" lvl="1"/>
            <a:r>
              <a:rPr lang="en-GB" dirty="0" smtClean="0"/>
              <a:t>Social-psychology</a:t>
            </a:r>
            <a:r>
              <a:rPr lang="en-GB" dirty="0"/>
              <a:t>, economics, sociology, </a:t>
            </a:r>
            <a:r>
              <a:rPr lang="en-GB" dirty="0" smtClean="0"/>
              <a:t>innovation</a:t>
            </a:r>
            <a:endParaRPr lang="en-GB" dirty="0" smtClean="0"/>
          </a:p>
          <a:p>
            <a:pPr marL="285750"/>
            <a:r>
              <a:rPr lang="en-GB" dirty="0" smtClean="0"/>
              <a:t>How to classify end-user behaviour?</a:t>
            </a:r>
          </a:p>
          <a:p>
            <a:pPr marL="685800" lvl="1"/>
            <a:r>
              <a:rPr lang="en-GB" dirty="0" smtClean="0"/>
              <a:t>Segmentation approaches</a:t>
            </a:r>
          </a:p>
          <a:p>
            <a:pPr marL="285750"/>
            <a:r>
              <a:rPr lang="en-GB" dirty="0" smtClean="0"/>
              <a:t>How to engage end-users?</a:t>
            </a:r>
          </a:p>
          <a:p>
            <a:pPr marL="685800" lvl="1"/>
            <a:r>
              <a:rPr lang="en-GB" dirty="0" smtClean="0"/>
              <a:t> Communication &amp; </a:t>
            </a:r>
            <a:r>
              <a:rPr lang="en-GB" dirty="0"/>
              <a:t>(social) </a:t>
            </a:r>
            <a:r>
              <a:rPr lang="en-GB" dirty="0" smtClean="0"/>
              <a:t>marketing approaches</a:t>
            </a:r>
            <a:endParaRPr lang="en-GB" dirty="0"/>
          </a:p>
          <a:p>
            <a:pPr marL="685800"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experiences with 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/>
            <a:r>
              <a:rPr lang="en-GB" dirty="0" smtClean="0"/>
              <a:t>Incentive-based programs &amp; pricing schemes</a:t>
            </a:r>
          </a:p>
          <a:p>
            <a:pPr marL="285750"/>
            <a:r>
              <a:rPr lang="en-GB" dirty="0" smtClean="0"/>
              <a:t>End-user feedback (channels &amp; content)</a:t>
            </a:r>
          </a:p>
          <a:p>
            <a:pPr marL="285750"/>
            <a:r>
              <a:rPr lang="en-GB" dirty="0" smtClean="0"/>
              <a:t>End-user engagement and communication</a:t>
            </a:r>
          </a:p>
          <a:p>
            <a:pPr marL="285750"/>
            <a:r>
              <a:rPr lang="en-GB" dirty="0" smtClean="0"/>
              <a:t>Privacy &amp; security</a:t>
            </a:r>
          </a:p>
          <a:p>
            <a:pPr marL="285750"/>
            <a:r>
              <a:rPr lang="en-GB" dirty="0" smtClean="0"/>
              <a:t>Role of end-users in new market structures (aggregation)</a:t>
            </a:r>
          </a:p>
          <a:p>
            <a:pPr marL="285750"/>
            <a:r>
              <a:rPr lang="en-GB" dirty="0" smtClean="0"/>
              <a:t>Experiences from mobile phone and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068F-C80B-4502-A827-F72971B64B2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Vorlage_V 0.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1222</Words>
  <Application>Microsoft Office PowerPoint</Application>
  <PresentationFormat>A4 Paper (210x297 mm)</PresentationFormat>
  <Paragraphs>224</Paragraphs>
  <Slides>22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Präsentation_Vorlage_V 0.2</vt:lpstr>
      <vt:lpstr>How to engage end-users in smart energy behaviour?</vt:lpstr>
      <vt:lpstr>Basic information</vt:lpstr>
      <vt:lpstr>Context</vt:lpstr>
      <vt:lpstr>Rationale S3C</vt:lpstr>
      <vt:lpstr>It is about people!</vt:lpstr>
      <vt:lpstr>End-user roles</vt:lpstr>
      <vt:lpstr>Project setup</vt:lpstr>
      <vt:lpstr>Theory</vt:lpstr>
      <vt:lpstr>Recent experiences with …</vt:lpstr>
      <vt:lpstr>What drives end-user behaviour?</vt:lpstr>
      <vt:lpstr>Energy-related practices</vt:lpstr>
      <vt:lpstr>How to classify end-user behaviour?</vt:lpstr>
      <vt:lpstr>How to engage end-users?</vt:lpstr>
      <vt:lpstr>Framing the process</vt:lpstr>
      <vt:lpstr>Enablers &amp; Barriers</vt:lpstr>
      <vt:lpstr>How to engage? – Engagement phase</vt:lpstr>
      <vt:lpstr>How to engage? – Reinforcement phase</vt:lpstr>
      <vt:lpstr>Where do we (really) want to know more about?</vt:lpstr>
      <vt:lpstr>Conclusion</vt:lpstr>
      <vt:lpstr>Next steps</vt:lpstr>
      <vt:lpstr>Further info</vt:lpstr>
      <vt:lpstr>Key challenges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Ludwig Karg</dc:creator>
  <cp:lastModifiedBy>Valkering Pieter</cp:lastModifiedBy>
  <cp:revision>218</cp:revision>
  <cp:lastPrinted>2013-09-10T14:42:19Z</cp:lastPrinted>
  <dcterms:created xsi:type="dcterms:W3CDTF">2012-06-20T16:06:10Z</dcterms:created>
  <dcterms:modified xsi:type="dcterms:W3CDTF">2013-10-29T08:00:41Z</dcterms:modified>
</cp:coreProperties>
</file>